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5"/>
  </p:notesMasterIdLst>
  <p:handoutMasterIdLst>
    <p:handoutMasterId r:id="rId16"/>
  </p:handoutMasterIdLst>
  <p:sldIdLst>
    <p:sldId id="259" r:id="rId3"/>
    <p:sldId id="331" r:id="rId4"/>
    <p:sldId id="294" r:id="rId5"/>
    <p:sldId id="316" r:id="rId6"/>
    <p:sldId id="358" r:id="rId7"/>
    <p:sldId id="359" r:id="rId8"/>
    <p:sldId id="360" r:id="rId9"/>
    <p:sldId id="361" r:id="rId10"/>
    <p:sldId id="362" r:id="rId11"/>
    <p:sldId id="363" r:id="rId12"/>
    <p:sldId id="356" r:id="rId13"/>
    <p:sldId id="354" r:id="rId1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16"/>
            <p14:sldId id="358"/>
            <p14:sldId id="359"/>
            <p14:sldId id="360"/>
            <p14:sldId id="361"/>
            <p14:sldId id="362"/>
            <p14:sldId id="363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 varScale="1">
        <p:scale>
          <a:sx n="71" d="100"/>
          <a:sy n="71" d="100"/>
        </p:scale>
        <p:origin x="8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[DC-LC of LED B06 site - Copy.xlsx]DC!PivotTable1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Everlight</a:t>
            </a:r>
            <a:r>
              <a:rPr lang="en-US" dirty="0"/>
              <a:t> </a:t>
            </a:r>
            <a:r>
              <a:rPr lang="en-US" sz="1400" dirty="0" err="1"/>
              <a:t>Failue</a:t>
            </a:r>
            <a:r>
              <a:rPr lang="en-US" baseline="0" dirty="0"/>
              <a:t> Distribution by DC</a:t>
            </a:r>
            <a:endParaRPr lang="en-US" dirty="0"/>
          </a:p>
        </c:rich>
      </c:tx>
      <c:layout>
        <c:manualLayout>
          <c:xMode val="edge"/>
          <c:yMode val="edge"/>
          <c:x val="0.28868068370968059"/>
          <c:y val="1.60160160160160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DC!$A$4:$A$24</c:f>
              <c:strCache>
                <c:ptCount val="20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</c:strCache>
            </c:strRef>
          </c:cat>
          <c:val>
            <c:numRef>
              <c:f>DC!$B$4:$B$24</c:f>
              <c:numCache>
                <c:formatCode>General</c:formatCode>
                <c:ptCount val="20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6</c:v>
                </c:pt>
                <c:pt idx="16">
                  <c:v>14</c:v>
                </c:pt>
                <c:pt idx="17">
                  <c:v>1</c:v>
                </c:pt>
                <c:pt idx="18">
                  <c:v>7</c:v>
                </c:pt>
                <c:pt idx="1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21-433B-B759-A5B2764188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6514560"/>
        <c:axId val="1756528704"/>
      </c:barChart>
      <c:catAx>
        <c:axId val="175651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756528704"/>
        <c:crosses val="autoZero"/>
        <c:auto val="1"/>
        <c:lblAlgn val="ctr"/>
        <c:lblOffset val="100"/>
        <c:noMultiLvlLbl val="0"/>
      </c:catAx>
      <c:valAx>
        <c:axId val="175652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756514560"/>
        <c:crosses val="autoZero"/>
        <c:crossBetween val="between"/>
      </c:valAx>
      <c:spPr>
        <a:noFill/>
        <a:ln>
          <a:solidFill>
            <a:srgbClr val="00B0F0"/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7.wmf"/><Relationship Id="rId1" Type="http://schemas.openxmlformats.org/officeDocument/2006/relationships/image" Target="../media/image17.wmf"/><Relationship Id="rId5" Type="http://schemas.openxmlformats.org/officeDocument/2006/relationships/image" Target="../media/image8.wmf"/><Relationship Id="rId4" Type="http://schemas.openxmlformats.org/officeDocument/2006/relationships/image" Target="../media/image1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225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9374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2021/4/13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package" Target="../embeddings/Microsoft_Excel____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package" Target="../embeddings/Microsoft_Excel____3.xlsx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9.wmf"/><Relationship Id="rId5" Type="http://schemas.openxmlformats.org/officeDocument/2006/relationships/image" Target="../media/image17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Apr-13-2021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xmlns="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723969D-F7DC-415C-BC03-86FCCFC4E993}"/>
              </a:ext>
            </a:extLst>
          </p:cNvPr>
          <p:cNvSpPr/>
          <p:nvPr/>
        </p:nvSpPr>
        <p:spPr>
          <a:xfrm>
            <a:off x="587020" y="1336545"/>
            <a:ext cx="67819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ALT:</a:t>
            </a:r>
            <a:endParaRPr lang="en-US" altLang="zh-CN" sz="28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endParaRPr lang="en-US" altLang="zh-CN" sz="24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               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xmlns="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:a16="http://schemas.microsoft.com/office/drawing/2014/main" xmlns="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xmlns="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xmlns="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79596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  <a:r>
              <a:rPr lang="en-US" altLang="zh-TW" dirty="0">
                <a:solidFill>
                  <a:schemeClr val="tx1"/>
                </a:solidFill>
                <a:cs typeface="Arial" panose="020B0604020202020204" pitchFamily="34" charset="0"/>
              </a:rPr>
              <a:t>The detailed information is as below: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ALT provided the RMA defect list on 02-April-2021 for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pcs; 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096999"/>
              </p:ext>
            </p:extLst>
          </p:nvPr>
        </p:nvGraphicFramePr>
        <p:xfrm>
          <a:off x="448901" y="3491916"/>
          <a:ext cx="11333702" cy="270611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:a16="http://schemas.microsoft.com/office/drawing/2014/main" xmlns="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xmlns="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:a16="http://schemas.microsoft.com/office/drawing/2014/main" xmlns="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:a16="http://schemas.microsoft.com/office/drawing/2014/main" xmlns="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:a16="http://schemas.microsoft.com/office/drawing/2014/main" xmlns="" val="3662532668"/>
                    </a:ext>
                  </a:extLst>
                </a:gridCol>
              </a:tblGrid>
              <a:tr h="427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71765430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8692150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764283363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81637224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7620294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2681539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5382955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3417888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389550650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524471"/>
              </p:ext>
            </p:extLst>
          </p:nvPr>
        </p:nvGraphicFramePr>
        <p:xfrm>
          <a:off x="10808884" y="2313568"/>
          <a:ext cx="1383116" cy="903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00" name="工作表" showAsIcon="1" r:id="rId4" imgW="914400" imgH="771480" progId="Excel.Sheet.12">
                  <p:embed/>
                </p:oleObj>
              </mc:Choice>
              <mc:Fallback>
                <p:oleObj name="工作表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8884" y="2313568"/>
                        <a:ext cx="1383116" cy="903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xmlns="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xmlns="" id="{58D8400B-4AE5-485A-ABB9-A57C7CF75236}"/>
              </a:ext>
            </a:extLst>
          </p:cNvPr>
          <p:cNvSpPr/>
          <p:nvPr/>
        </p:nvSpPr>
        <p:spPr>
          <a:xfrm>
            <a:off x="441208" y="5121284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739745"/>
              </p:ext>
            </p:extLst>
          </p:nvPr>
        </p:nvGraphicFramePr>
        <p:xfrm>
          <a:off x="448901" y="1932808"/>
          <a:ext cx="5472397" cy="311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5" y="1932808"/>
            <a:ext cx="5746783" cy="3115226"/>
          </a:xfrm>
          <a:prstGeom prst="rect">
            <a:avLst/>
          </a:prstGeom>
          <a:ln>
            <a:solidFill>
              <a:srgbClr val="00B0F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358236"/>
              </p:ext>
            </p:extLst>
          </p:nvPr>
        </p:nvGraphicFramePr>
        <p:xfrm>
          <a:off x="10644303" y="997054"/>
          <a:ext cx="1296633" cy="94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61" name="工作表" showAsIcon="1" r:id="rId5" imgW="914400" imgH="771480" progId="Excel.Sheet.12">
                  <p:embed/>
                </p:oleObj>
              </mc:Choice>
              <mc:Fallback>
                <p:oleObj name="工作表" showAsIcon="1" r:id="rId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44303" y="997054"/>
                        <a:ext cx="1296633" cy="945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xmlns="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production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data and shipping data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Production data :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process: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:a16="http://schemas.microsoft.com/office/drawing/2014/main" xmlns="" id="{58D8400B-4AE5-485A-ABB9-A57C7CF75236}"/>
              </a:ext>
            </a:extLst>
          </p:cNvPr>
          <p:cNvSpPr/>
          <p:nvPr/>
        </p:nvSpPr>
        <p:spPr>
          <a:xfrm>
            <a:off x="448901" y="506306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heck LED color at FT test following SOP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/ Quality alert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use golden sample for comparison.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48901" y="1997829"/>
          <a:ext cx="9642953" cy="3065233"/>
        </p:xfrm>
        <a:graphic>
          <a:graphicData uri="http://schemas.openxmlformats.org/drawingml/2006/table">
            <a:tbl>
              <a:tblPr/>
              <a:tblGrid>
                <a:gridCol w="646816">
                  <a:extLst>
                    <a:ext uri="{9D8B030D-6E8A-4147-A177-3AD203B41FA5}">
                      <a16:colId xmlns:a16="http://schemas.microsoft.com/office/drawing/2014/main" xmlns="" val="1811631494"/>
                    </a:ext>
                  </a:extLst>
                </a:gridCol>
                <a:gridCol w="2651947">
                  <a:extLst>
                    <a:ext uri="{9D8B030D-6E8A-4147-A177-3AD203B41FA5}">
                      <a16:colId xmlns:a16="http://schemas.microsoft.com/office/drawing/2014/main" xmlns="" val="1282221449"/>
                    </a:ext>
                  </a:extLst>
                </a:gridCol>
                <a:gridCol w="2328538">
                  <a:extLst>
                    <a:ext uri="{9D8B030D-6E8A-4147-A177-3AD203B41FA5}">
                      <a16:colId xmlns:a16="http://schemas.microsoft.com/office/drawing/2014/main" xmlns="" val="9838957"/>
                    </a:ext>
                  </a:extLst>
                </a:gridCol>
                <a:gridCol w="1536189">
                  <a:extLst>
                    <a:ext uri="{9D8B030D-6E8A-4147-A177-3AD203B41FA5}">
                      <a16:colId xmlns:a16="http://schemas.microsoft.com/office/drawing/2014/main" xmlns="" val="4020866807"/>
                    </a:ext>
                  </a:extLst>
                </a:gridCol>
                <a:gridCol w="2479463">
                  <a:extLst>
                    <a:ext uri="{9D8B030D-6E8A-4147-A177-3AD203B41FA5}">
                      <a16:colId xmlns:a16="http://schemas.microsoft.com/office/drawing/2014/main" xmlns="" val="2274990226"/>
                    </a:ext>
                  </a:extLst>
                </a:gridCol>
              </a:tblGrid>
              <a:tr h="4839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Invoice_No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Shipping_Time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1989459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10/17/2019 3:38:10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382871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5028016338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11/8/2019 8:07:30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153866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5028015723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9/12/2019 1:44:15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486585996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3791557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9050399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4:15:54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2660951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33128013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23693738"/>
                  </a:ext>
                </a:extLst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0325048" y="2398008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2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5048" y="2398008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0487721" y="37092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3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87721" y="37092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28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:a16="http://schemas.microsoft.com/office/drawing/2014/main" xmlns="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all LED Material in  Warehouse with 123.00701.005 – 26-Mar-2021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:a16="http://schemas.microsoft.com/office/drawing/2014/main" xmlns="" id="{58D8400B-4AE5-485A-ABB9-A57C7CF75236}"/>
              </a:ext>
            </a:extLst>
          </p:cNvPr>
          <p:cNvSpPr/>
          <p:nvPr/>
        </p:nvSpPr>
        <p:spPr>
          <a:xfrm>
            <a:off x="448901" y="5341434"/>
            <a:ext cx="11333700" cy="858644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60K material ( 123.00701.005 )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in warehouse , All is DC 202101 and 202102. No DC 190730, 190914, 190817 Led issue.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66" y="1490884"/>
            <a:ext cx="11297637" cy="369427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7210" y="1415587"/>
            <a:ext cx="591014" cy="376957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9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xmlns="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FA report 7 pcs NG sample analysis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:a16="http://schemas.microsoft.com/office/drawing/2014/main" xmlns="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49" y="1191786"/>
            <a:ext cx="10154727" cy="30010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935" y="4374831"/>
            <a:ext cx="11715533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(2)Electrical test shows the white light luminous intensity is decay. G/B chip pad color is abnormal, and IR (leak current) is found. </a:t>
            </a:r>
            <a:endParaRPr lang="en-US" sz="1700" dirty="0" smtClean="0"/>
          </a:p>
          <a:p>
            <a:r>
              <a:rPr lang="en-US" sz="1700" dirty="0" smtClean="0"/>
              <a:t>(</a:t>
            </a:r>
            <a:r>
              <a:rPr lang="en-US" sz="1700" dirty="0"/>
              <a:t>3)6672-X4(yellow)/6672-6F(yellow)/6933(Purple) feedback to chip supplier confirm . </a:t>
            </a:r>
            <a:endParaRPr lang="en-US" sz="1700" dirty="0" smtClean="0"/>
          </a:p>
          <a:p>
            <a:r>
              <a:rPr lang="en-US" sz="1700" dirty="0" smtClean="0"/>
              <a:t>(</a:t>
            </a:r>
            <a:r>
              <a:rPr lang="en-US" sz="1700" dirty="0"/>
              <a:t>4)3/3 chip supplier confirmed and replied that there was no abnormality in bare crystal. </a:t>
            </a:r>
            <a:endParaRPr lang="en-US" sz="1700" dirty="0" smtClean="0"/>
          </a:p>
          <a:p>
            <a:r>
              <a:rPr lang="en-US" sz="1700" dirty="0" smtClean="0"/>
              <a:t>(</a:t>
            </a:r>
            <a:r>
              <a:rPr lang="en-US" sz="1700" dirty="0"/>
              <a:t>5)After selecting 6672-6B, the internal situation was confirmed and no abnormality was found. </a:t>
            </a:r>
            <a:endParaRPr lang="en-US" sz="1700" dirty="0" smtClean="0"/>
          </a:p>
          <a:p>
            <a:r>
              <a:rPr lang="en-US" sz="1700" dirty="0" smtClean="0"/>
              <a:t>(</a:t>
            </a:r>
            <a:r>
              <a:rPr lang="en-US" sz="1700" dirty="0"/>
              <a:t>6)The electrical properties of bare crystal were not abnormal. </a:t>
            </a:r>
            <a:endParaRPr lang="en-US" sz="1700" dirty="0" smtClean="0"/>
          </a:p>
          <a:p>
            <a:r>
              <a:rPr lang="en-US" sz="1700" dirty="0" smtClean="0"/>
              <a:t>(</a:t>
            </a:r>
            <a:r>
              <a:rPr lang="en-US" sz="1700" dirty="0"/>
              <a:t>7)The material was confirmed by EDX(Energy-Dispersive X-Ray Spectrometer), which confirmed that the silver powder of the silver </a:t>
            </a:r>
            <a:r>
              <a:rPr lang="en-US" sz="1700" dirty="0" smtClean="0"/>
              <a:t> </a:t>
            </a:r>
          </a:p>
          <a:p>
            <a:r>
              <a:rPr lang="en-US" sz="1700" dirty="0"/>
              <a:t> </a:t>
            </a:r>
            <a:r>
              <a:rPr lang="en-US" sz="1700" dirty="0" smtClean="0"/>
              <a:t>     glue </a:t>
            </a:r>
            <a:r>
              <a:rPr lang="en-US" sz="1700" dirty="0"/>
              <a:t>was attached to the P/N Junction causing a leakage current condition.</a:t>
            </a:r>
          </a:p>
        </p:txBody>
      </p:sp>
      <p:graphicFrame>
        <p:nvGraphicFramePr>
          <p:cNvPr id="3" name="物件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800190"/>
              </p:ext>
            </p:extLst>
          </p:nvPr>
        </p:nvGraphicFramePr>
        <p:xfrm>
          <a:off x="10627476" y="1494116"/>
          <a:ext cx="1295583" cy="108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0" name="Acrobat Document" showAsIcon="1" r:id="rId4" imgW="914400" imgH="768240" progId="AcroExch.Document.DC">
                  <p:embed/>
                </p:oleObj>
              </mc:Choice>
              <mc:Fallback>
                <p:oleObj name="Acrobat Document" showAsIcon="1" r:id="rId4" imgW="914400" imgH="76824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27476" y="1494116"/>
                        <a:ext cx="1295583" cy="108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64661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">
            <a:extLst>
              <a:ext uri="{FF2B5EF4-FFF2-40B4-BE49-F238E27FC236}">
                <a16:creationId xmlns:a16="http://schemas.microsoft.com/office/drawing/2014/main" xmlns="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432612" y="1595717"/>
            <a:ext cx="6759388" cy="4505726"/>
            <a:chOff x="425526" y="1332304"/>
            <a:chExt cx="6284852" cy="4294070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5527" y="1332304"/>
              <a:ext cx="6284851" cy="3404500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526" y="4718874"/>
              <a:ext cx="6284851" cy="907500"/>
            </a:xfrm>
            <a:prstGeom prst="rect">
              <a:avLst/>
            </a:prstGeom>
          </p:spPr>
        </p:pic>
      </p:grpSp>
      <p:sp>
        <p:nvSpPr>
          <p:cNvPr id="9" name="文字方塊 8"/>
          <p:cNvSpPr txBox="1"/>
          <p:nvPr/>
        </p:nvSpPr>
        <p:spPr>
          <a:xfrm>
            <a:off x="303586" y="794016"/>
            <a:ext cx="7225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b="1" u="sng" dirty="0" smtClean="0"/>
              <a:t>Define the root cause from fishbone diagram analysis</a:t>
            </a:r>
            <a:endParaRPr lang="zh-TW" altLang="en-US" sz="2400" b="1" u="sng" dirty="0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608" y="1639270"/>
            <a:ext cx="5230251" cy="222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092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:a16="http://schemas.microsoft.com/office/drawing/2014/main" xmlns="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bg1"/>
                </a:solidFill>
                <a:cs typeface="Arial" panose="020B0604020202020204" pitchFamily="34" charset="0"/>
              </a:rPr>
              <a:t>Analysis conclusion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:a16="http://schemas.microsoft.com/office/drawing/2014/main" xmlns="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38935" y="1312145"/>
            <a:ext cx="1133370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/>
              <a:t>Analysis conclusion:	</a:t>
            </a:r>
          </a:p>
          <a:p>
            <a:r>
              <a:rPr lang="en-US" altLang="zh-TW" sz="1600" dirty="0" err="1" smtClean="0"/>
              <a:t>Everlight_FAE</a:t>
            </a:r>
            <a:r>
              <a:rPr lang="en-US" altLang="zh-TW" sz="1600" dirty="0" smtClean="0"/>
              <a:t> </a:t>
            </a:r>
            <a:r>
              <a:rPr lang="en-US" altLang="zh-TW" sz="1600" dirty="0"/>
              <a:t>and Foxconn discuss the design of the circuit. The circuit is as follows:</a:t>
            </a:r>
          </a:p>
          <a:p>
            <a:r>
              <a:rPr lang="en-US" altLang="zh-TW" sz="1600" dirty="0"/>
              <a:t>Verify that there is no reverse bias in the circuit ----eliminate the problem of using reverse voltage</a:t>
            </a:r>
            <a:r>
              <a:rPr lang="zh-TW" altLang="en-US" sz="1600" dirty="0" smtClean="0"/>
              <a:t>。</a:t>
            </a:r>
            <a:endParaRPr lang="en-US" altLang="zh-TW" sz="1600" dirty="0"/>
          </a:p>
          <a:p>
            <a:endParaRPr lang="en-US" altLang="zh-TW" sz="1600" dirty="0" smtClean="0"/>
          </a:p>
          <a:p>
            <a:r>
              <a:rPr lang="en-US" altLang="zh-TW" sz="1600" dirty="0"/>
              <a:t>Cause</a:t>
            </a:r>
            <a:r>
              <a:rPr lang="en-US" altLang="zh-TW" sz="1600" dirty="0" smtClean="0"/>
              <a:t>: The </a:t>
            </a:r>
            <a:r>
              <a:rPr lang="en-US" altLang="zh-TW" sz="1600" dirty="0"/>
              <a:t>possible reason is that the </a:t>
            </a:r>
            <a:r>
              <a:rPr lang="en-US" altLang="zh-TW" sz="1600" dirty="0" smtClean="0"/>
              <a:t>volume of sliver paste is </a:t>
            </a:r>
            <a:r>
              <a:rPr lang="en-US" altLang="zh-TW" sz="1600" dirty="0"/>
              <a:t>higher, </a:t>
            </a:r>
            <a:r>
              <a:rPr lang="en-US" altLang="zh-TW" sz="1600" dirty="0" smtClean="0"/>
              <a:t>and it </a:t>
            </a:r>
            <a:r>
              <a:rPr lang="en-US" altLang="zh-TW" sz="1600" dirty="0"/>
              <a:t>close with the P/N </a:t>
            </a:r>
            <a:r>
              <a:rPr lang="en-US" altLang="zh-TW" sz="1600" dirty="0" smtClean="0"/>
              <a:t>Junction area causing a </a:t>
            </a:r>
            <a:r>
              <a:rPr lang="en-US" altLang="zh-TW" sz="1600" dirty="0"/>
              <a:t>small leakage current condition.	</a:t>
            </a:r>
          </a:p>
          <a:p>
            <a:endParaRPr lang="en-US" altLang="zh-TW" sz="1600" dirty="0" smtClean="0"/>
          </a:p>
          <a:p>
            <a:r>
              <a:rPr lang="en-US" altLang="zh-TW" sz="1600" dirty="0"/>
              <a:t>During the shipment test, the chip leakage </a:t>
            </a:r>
            <a:r>
              <a:rPr lang="en-US" altLang="zh-TW" sz="1600" dirty="0" smtClean="0"/>
              <a:t>current value </a:t>
            </a:r>
            <a:r>
              <a:rPr lang="en-US" altLang="zh-TW" sz="1600" dirty="0"/>
              <a:t>could not be tested because the model contained Zener diode</a:t>
            </a:r>
          </a:p>
          <a:p>
            <a:r>
              <a:rPr lang="en-US" altLang="zh-TW" sz="1600" dirty="0"/>
              <a:t>When the amount of silver glue is too high in production, the wafer will produce a tiny leakage current. After a long time of application, the silver ions in the silver glue will stick to the P/N </a:t>
            </a:r>
            <a:r>
              <a:rPr lang="en-US" altLang="zh-TW" sz="1600" dirty="0" smtClean="0"/>
              <a:t>Junction of </a:t>
            </a:r>
            <a:r>
              <a:rPr lang="en-US" altLang="zh-TW" sz="1600" dirty="0"/>
              <a:t>the wafer and appear slightly bright, resulting in color bias</a:t>
            </a:r>
            <a:r>
              <a:rPr lang="en-US" altLang="zh-TW" sz="1600" dirty="0" smtClean="0"/>
              <a:t>.</a:t>
            </a:r>
          </a:p>
          <a:p>
            <a:endParaRPr lang="en-US" altLang="zh-TW" sz="1600" dirty="0"/>
          </a:p>
          <a:p>
            <a:endParaRPr lang="en-US" altLang="zh-TW" sz="1600" dirty="0"/>
          </a:p>
          <a:p>
            <a:endParaRPr lang="en-US" altLang="zh-TW" sz="1600" dirty="0" smtClean="0"/>
          </a:p>
          <a:p>
            <a:endParaRPr lang="en-US" altLang="zh-TW" sz="1600" dirty="0" smtClean="0"/>
          </a:p>
          <a:p>
            <a:endParaRPr lang="en-US" altLang="zh-TW" sz="1600" dirty="0"/>
          </a:p>
          <a:p>
            <a:endParaRPr lang="en-US" altLang="zh-TW" sz="1600" dirty="0" smtClean="0"/>
          </a:p>
          <a:p>
            <a:endParaRPr lang="en-US" altLang="zh-TW" sz="1600" dirty="0"/>
          </a:p>
          <a:p>
            <a:r>
              <a:rPr lang="en-US" altLang="zh-TW" sz="1600" dirty="0"/>
              <a:t>	</a:t>
            </a:r>
          </a:p>
          <a:p>
            <a:r>
              <a:rPr lang="en-US" altLang="zh-TW" sz="1600" dirty="0"/>
              <a:t>Reason of outflow: The product has an Zener diode. The leakage current of the chip end cannot be tested during the electrical test in the factory, resulting in such abnormal loss</a:t>
            </a:r>
            <a:r>
              <a:rPr lang="zh-TW" altLang="en-US" sz="1600" dirty="0"/>
              <a:t>。	</a:t>
            </a:r>
          </a:p>
          <a:p>
            <a:endParaRPr lang="en-US" altLang="zh-TW" sz="1600" dirty="0"/>
          </a:p>
          <a:p>
            <a:endParaRPr lang="en-US" altLang="zh-TW" sz="1600" dirty="0" smtClean="0"/>
          </a:p>
          <a:p>
            <a:endParaRPr lang="en-US" altLang="zh-TW" sz="1600" dirty="0"/>
          </a:p>
          <a:p>
            <a:r>
              <a:rPr lang="zh-TW" altLang="en-US" sz="1600" dirty="0"/>
              <a:t>	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72" y="3891344"/>
            <a:ext cx="6394726" cy="15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5391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xmlns="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3"/>
          <a:srcRect b="41600"/>
          <a:stretch/>
        </p:blipFill>
        <p:spPr>
          <a:xfrm>
            <a:off x="2790899" y="728361"/>
            <a:ext cx="9185948" cy="2841167"/>
          </a:xfrm>
          <a:prstGeom prst="rect">
            <a:avLst/>
          </a:prstGeom>
        </p:spPr>
      </p:pic>
      <p:sp>
        <p:nvSpPr>
          <p:cNvPr id="4" name="五邊形 3"/>
          <p:cNvSpPr/>
          <p:nvPr/>
        </p:nvSpPr>
        <p:spPr>
          <a:xfrm>
            <a:off x="7750" y="1242766"/>
            <a:ext cx="2600978" cy="181235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Everlight</a:t>
            </a:r>
            <a:r>
              <a:rPr lang="en-US" altLang="zh-TW" dirty="0" smtClean="0">
                <a:solidFill>
                  <a:schemeClr val="tx1"/>
                </a:solidFill>
              </a:rPr>
              <a:t> will introduce the short solution right away. The validity will be verified by 4/23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" name="五邊形 8"/>
          <p:cNvSpPr/>
          <p:nvPr/>
        </p:nvSpPr>
        <p:spPr>
          <a:xfrm>
            <a:off x="7750" y="4492642"/>
            <a:ext cx="2600978" cy="181235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The long term solution will be introduced to eliminate the customer concern.</a:t>
            </a:r>
            <a:endParaRPr lang="zh-TW" altLang="en-US" dirty="0">
              <a:solidFill>
                <a:schemeClr val="tx1"/>
              </a:solidFill>
            </a:endParaRP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3"/>
          <a:srcRect t="58628"/>
          <a:stretch/>
        </p:blipFill>
        <p:spPr>
          <a:xfrm>
            <a:off x="2790899" y="4492642"/>
            <a:ext cx="9185948" cy="201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596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xmlns="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effectiveness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:a16="http://schemas.microsoft.com/office/drawing/2014/main" xmlns="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xmlns="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xmlns="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xmlns="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:a16="http://schemas.microsoft.com/office/drawing/2014/main" xmlns="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18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19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0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1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22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:a16="http://schemas.microsoft.com/office/drawing/2014/main" xmlns="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:a16="http://schemas.microsoft.com/office/drawing/2014/main" xmlns="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32025</TotalTime>
  <Words>736</Words>
  <Application>Microsoft Office PowerPoint</Application>
  <PresentationFormat>寬螢幕</PresentationFormat>
  <Paragraphs>182</Paragraphs>
  <Slides>12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12</vt:i4>
      </vt:variant>
    </vt:vector>
  </HeadingPairs>
  <TitlesOfParts>
    <vt:vector size="25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1_Office 佈景主題</vt:lpstr>
      <vt:lpstr>工作表</vt:lpstr>
      <vt:lpstr>Acrobat Document</vt:lpstr>
      <vt:lpstr>Adobe 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Henry CHIOU</cp:lastModifiedBy>
  <cp:revision>4855</cp:revision>
  <dcterms:created xsi:type="dcterms:W3CDTF">2020-08-07T01:32:39Z</dcterms:created>
  <dcterms:modified xsi:type="dcterms:W3CDTF">2021-04-13T12:26:52Z</dcterms:modified>
</cp:coreProperties>
</file>